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6"/>
  </p:handoutMasterIdLst>
  <p:sldIdLst>
    <p:sldId id="256" r:id="rId2"/>
    <p:sldId id="262" r:id="rId3"/>
    <p:sldId id="257" r:id="rId4"/>
    <p:sldId id="258" r:id="rId5"/>
    <p:sldId id="263" r:id="rId6"/>
    <p:sldId id="259" r:id="rId7"/>
    <p:sldId id="260" r:id="rId8"/>
    <p:sldId id="261"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A671FCA-B019-408F-81D9-EB5C95F03544}" type="datetimeFigureOut">
              <a:rPr lang="en-US" smtClean="0"/>
              <a:t>10/26/2018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A592D3-2557-469C-90B6-32914C66265F}" type="slidenum">
              <a:rPr lang="en-US" smtClean="0"/>
              <a:t>‹#›</a:t>
            </a:fld>
            <a:endParaRPr lang="en-US"/>
          </a:p>
        </p:txBody>
      </p:sp>
    </p:spTree>
    <p:extLst>
      <p:ext uri="{BB962C8B-B14F-4D97-AF65-F5344CB8AC3E}">
        <p14:creationId xmlns:p14="http://schemas.microsoft.com/office/powerpoint/2010/main" val="13615739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10/24/2018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10/24/2018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Literary terms 11-20</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50508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REPETITION </a:t>
            </a:r>
            <a:endParaRPr lang="en-US" dirty="0"/>
          </a:p>
        </p:txBody>
      </p:sp>
      <p:sp>
        <p:nvSpPr>
          <p:cNvPr id="3" name="Content Placeholder 2"/>
          <p:cNvSpPr>
            <a:spLocks noGrp="1"/>
          </p:cNvSpPr>
          <p:nvPr>
            <p:ph idx="1"/>
          </p:nvPr>
        </p:nvSpPr>
        <p:spPr/>
        <p:txBody>
          <a:bodyPr/>
          <a:lstStyle/>
          <a:p>
            <a:pPr marL="0" indent="0">
              <a:buNone/>
            </a:pPr>
            <a:r>
              <a:rPr lang="en-US" dirty="0" smtClean="0"/>
              <a:t>Repetition is a literary device that repeats the same words or phrases a few times to make an idea clearer or more memorable. </a:t>
            </a:r>
          </a:p>
          <a:p>
            <a:pPr marL="0" indent="0">
              <a:buNone/>
            </a:pPr>
            <a:endParaRPr lang="en-US" dirty="0"/>
          </a:p>
          <a:p>
            <a:pPr marL="0" indent="0">
              <a:buNone/>
            </a:pPr>
            <a:r>
              <a:rPr lang="en-US" dirty="0" smtClean="0"/>
              <a:t>Example: </a:t>
            </a:r>
          </a:p>
          <a:p>
            <a:pPr marL="0" indent="0">
              <a:buNone/>
            </a:pPr>
            <a:r>
              <a:rPr lang="en-US" dirty="0" smtClean="0"/>
              <a:t>Martin Luther King Jr. – I Have a Dream Speech </a:t>
            </a:r>
            <a:endParaRPr lang="en-US" dirty="0"/>
          </a:p>
        </p:txBody>
      </p:sp>
    </p:spTree>
    <p:extLst>
      <p:ext uri="{BB962C8B-B14F-4D97-AF65-F5344CB8AC3E}">
        <p14:creationId xmlns:p14="http://schemas.microsoft.com/office/powerpoint/2010/main" val="2802347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SIMILIES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Similes </a:t>
            </a:r>
            <a:r>
              <a:rPr lang="en-US" dirty="0"/>
              <a:t>are one of the most commonly used literary devices; referring to the practice of drawing parallels or comparisons between two unrelated and dissimilar things, people, beings, places and concepts. By using similes a greater degree of meaning and understanding is attached to an otherwise simple sentence. The reader is able to better understand the sentiment the author wishes to convey. Similes are marked by the use of the words ‘as’ or ‘such as’ or ‘like’. </a:t>
            </a:r>
          </a:p>
          <a:p>
            <a:pPr marL="0" indent="0">
              <a:buNone/>
            </a:pPr>
            <a:endParaRPr lang="en-US" dirty="0" smtClean="0"/>
          </a:p>
          <a:p>
            <a:pPr marL="0" indent="0">
              <a:buNone/>
            </a:pPr>
            <a:r>
              <a:rPr lang="en-US" dirty="0" smtClean="0"/>
              <a:t>Example</a:t>
            </a:r>
            <a:r>
              <a:rPr lang="en-US" dirty="0"/>
              <a:t>: </a:t>
            </a:r>
          </a:p>
          <a:p>
            <a:r>
              <a:rPr lang="en-US" dirty="0"/>
              <a:t>He is like a mouse in front of the teacher.</a:t>
            </a:r>
          </a:p>
          <a:p>
            <a:endParaRPr lang="en-US" dirty="0"/>
          </a:p>
        </p:txBody>
      </p:sp>
    </p:spTree>
    <p:extLst>
      <p:ext uri="{BB962C8B-B14F-4D97-AF65-F5344CB8AC3E}">
        <p14:creationId xmlns:p14="http://schemas.microsoft.com/office/powerpoint/2010/main" val="29401564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LOGOS </a:t>
            </a:r>
            <a:endParaRPr lang="en-US" dirty="0"/>
          </a:p>
        </p:txBody>
      </p:sp>
      <p:sp>
        <p:nvSpPr>
          <p:cNvPr id="3" name="Content Placeholder 2"/>
          <p:cNvSpPr>
            <a:spLocks noGrp="1"/>
          </p:cNvSpPr>
          <p:nvPr>
            <p:ph idx="1"/>
          </p:nvPr>
        </p:nvSpPr>
        <p:spPr>
          <a:xfrm>
            <a:off x="1141412" y="2249487"/>
            <a:ext cx="9905999" cy="3930596"/>
          </a:xfrm>
        </p:spPr>
        <p:txBody>
          <a:bodyPr>
            <a:normAutofit/>
          </a:bodyPr>
          <a:lstStyle/>
          <a:p>
            <a:pPr marL="0" indent="0">
              <a:buNone/>
            </a:pPr>
            <a:r>
              <a:rPr lang="en-US" dirty="0"/>
              <a:t>Logos is an argument based on facts, evidence and reason.</a:t>
            </a:r>
          </a:p>
          <a:p>
            <a:pPr marL="0" indent="0">
              <a:buNone/>
            </a:pPr>
            <a:r>
              <a:rPr lang="en-US" dirty="0" smtClean="0"/>
              <a:t>Using </a:t>
            </a:r>
            <a:r>
              <a:rPr lang="en-US" dirty="0"/>
              <a:t>logos means appealing to the readers’ sense of what is logical. </a:t>
            </a:r>
            <a:endParaRPr lang="en-US" dirty="0" smtClean="0"/>
          </a:p>
          <a:p>
            <a:pPr marL="0" indent="0">
              <a:buNone/>
            </a:pPr>
            <a:endParaRPr lang="en-US" dirty="0" smtClean="0"/>
          </a:p>
          <a:p>
            <a:pPr marL="0" indent="0">
              <a:buNone/>
            </a:pPr>
            <a:r>
              <a:rPr lang="en-US" dirty="0" smtClean="0"/>
              <a:t>Example: </a:t>
            </a:r>
            <a:endParaRPr lang="en-US" dirty="0"/>
          </a:p>
          <a:p>
            <a:pPr marL="0" indent="0">
              <a:buNone/>
            </a:pPr>
            <a:r>
              <a:rPr lang="en-US" dirty="0"/>
              <a:t>It’s a fact that smoking causes cancer. Therefore, if you don’t want cancer, you shouldn’t smoke. </a:t>
            </a:r>
          </a:p>
          <a:p>
            <a:pPr marL="0" indent="0">
              <a:buNone/>
            </a:pPr>
            <a:r>
              <a:rPr lang="en-US" dirty="0"/>
              <a:t>Appealing to LOGIC &amp; REASON </a:t>
            </a:r>
          </a:p>
          <a:p>
            <a:pPr marL="0" indent="0">
              <a:buNone/>
            </a:pPr>
            <a:endParaRPr lang="en-US" dirty="0"/>
          </a:p>
        </p:txBody>
      </p:sp>
    </p:spTree>
    <p:extLst>
      <p:ext uri="{BB962C8B-B14F-4D97-AF65-F5344CB8AC3E}">
        <p14:creationId xmlns:p14="http://schemas.microsoft.com/office/powerpoint/2010/main" val="2025684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PATHOS </a:t>
            </a:r>
            <a:endParaRPr lang="en-US" dirty="0"/>
          </a:p>
        </p:txBody>
      </p:sp>
      <p:sp>
        <p:nvSpPr>
          <p:cNvPr id="3" name="Content Placeholder 2"/>
          <p:cNvSpPr>
            <a:spLocks noGrp="1"/>
          </p:cNvSpPr>
          <p:nvPr>
            <p:ph idx="1"/>
          </p:nvPr>
        </p:nvSpPr>
        <p:spPr/>
        <p:txBody>
          <a:bodyPr/>
          <a:lstStyle/>
          <a:p>
            <a:pPr marL="0" indent="0">
              <a:buNone/>
            </a:pPr>
            <a:r>
              <a:rPr lang="en-US" dirty="0"/>
              <a:t>Pathos = argument based on feelings</a:t>
            </a:r>
          </a:p>
          <a:p>
            <a:pPr marL="0" indent="0">
              <a:buNone/>
            </a:pPr>
            <a:r>
              <a:rPr lang="en-US" dirty="0" smtClean="0"/>
              <a:t>Using </a:t>
            </a:r>
            <a:r>
              <a:rPr lang="en-US" dirty="0"/>
              <a:t>pathos means appealing to readers’ emotions and feelings</a:t>
            </a:r>
            <a:r>
              <a:rPr lang="en-US" dirty="0" smtClean="0"/>
              <a:t>.</a:t>
            </a:r>
          </a:p>
          <a:p>
            <a:pPr marL="0" indent="0">
              <a:buNone/>
            </a:pPr>
            <a:endParaRPr lang="en-US" dirty="0"/>
          </a:p>
          <a:p>
            <a:pPr marL="0" indent="0">
              <a:buNone/>
            </a:pPr>
            <a:r>
              <a:rPr lang="en-US" dirty="0" smtClean="0"/>
              <a:t>Example: </a:t>
            </a:r>
          </a:p>
          <a:p>
            <a:pPr marL="0" indent="0">
              <a:buNone/>
            </a:pPr>
            <a:r>
              <a:rPr lang="en-US" dirty="0" smtClean="0"/>
              <a:t>If </a:t>
            </a:r>
            <a:r>
              <a:rPr lang="en-US" dirty="0"/>
              <a:t>you don’t buy this life insurance, you are letting your family down. </a:t>
            </a:r>
          </a:p>
          <a:p>
            <a:pPr marL="0" indent="0">
              <a:buNone/>
            </a:pPr>
            <a:r>
              <a:rPr lang="en-US" dirty="0"/>
              <a:t>Appealing to EMOTIONS </a:t>
            </a:r>
          </a:p>
          <a:p>
            <a:pPr marL="0" indent="0">
              <a:buNone/>
            </a:pPr>
            <a:endParaRPr lang="en-US" dirty="0"/>
          </a:p>
          <a:p>
            <a:endParaRPr lang="en-US" dirty="0"/>
          </a:p>
        </p:txBody>
      </p:sp>
    </p:spTree>
    <p:extLst>
      <p:ext uri="{BB962C8B-B14F-4D97-AF65-F5344CB8AC3E}">
        <p14:creationId xmlns:p14="http://schemas.microsoft.com/office/powerpoint/2010/main" val="3085337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ETHOS </a:t>
            </a:r>
            <a:endParaRPr lang="en-US" dirty="0"/>
          </a:p>
        </p:txBody>
      </p:sp>
      <p:sp>
        <p:nvSpPr>
          <p:cNvPr id="3" name="Content Placeholder 2"/>
          <p:cNvSpPr>
            <a:spLocks noGrp="1"/>
          </p:cNvSpPr>
          <p:nvPr>
            <p:ph idx="1"/>
          </p:nvPr>
        </p:nvSpPr>
        <p:spPr>
          <a:xfrm>
            <a:off x="1141412" y="2249487"/>
            <a:ext cx="9905999" cy="3977892"/>
          </a:xfrm>
        </p:spPr>
        <p:txBody>
          <a:bodyPr>
            <a:normAutofit lnSpcReduction="10000"/>
          </a:bodyPr>
          <a:lstStyle/>
          <a:p>
            <a:pPr marL="0" indent="0">
              <a:buNone/>
            </a:pPr>
            <a:r>
              <a:rPr lang="en-US" dirty="0"/>
              <a:t>Ethos is an argument based on character.</a:t>
            </a:r>
          </a:p>
          <a:p>
            <a:pPr marL="0" indent="0">
              <a:buNone/>
            </a:pPr>
            <a:r>
              <a:rPr lang="en-US" dirty="0" smtClean="0"/>
              <a:t>Using </a:t>
            </a:r>
            <a:r>
              <a:rPr lang="en-US" dirty="0"/>
              <a:t>ethos means the writer or speaker appeals to the audience’s sense of ethical behavior.  The writer or speaker presents him or herself to the audience as credible, trustworthy, honest and ethical. </a:t>
            </a:r>
          </a:p>
          <a:p>
            <a:pPr marL="0" indent="0">
              <a:buNone/>
            </a:pPr>
            <a:endParaRPr lang="en-US" dirty="0" smtClean="0"/>
          </a:p>
          <a:p>
            <a:pPr marL="0" indent="0">
              <a:buNone/>
            </a:pPr>
            <a:r>
              <a:rPr lang="en-US" dirty="0" smtClean="0"/>
              <a:t>Example:</a:t>
            </a:r>
          </a:p>
          <a:p>
            <a:pPr marL="0" indent="0">
              <a:buNone/>
            </a:pPr>
            <a:r>
              <a:rPr lang="en-US" dirty="0"/>
              <a:t>As a doctor, I can say that this product will certainly improve your health. </a:t>
            </a:r>
          </a:p>
          <a:p>
            <a:pPr marL="0" indent="0">
              <a:buNone/>
            </a:pPr>
            <a:r>
              <a:rPr lang="en-US" dirty="0"/>
              <a:t>Appealing to AUTHORITY &amp; CREDIBILITY </a:t>
            </a:r>
          </a:p>
          <a:p>
            <a:pPr marL="0" indent="0">
              <a:buNone/>
            </a:pPr>
            <a:endParaRPr lang="en-US" dirty="0" smtClean="0"/>
          </a:p>
        </p:txBody>
      </p:sp>
    </p:spTree>
    <p:extLst>
      <p:ext uri="{BB962C8B-B14F-4D97-AF65-F5344CB8AC3E}">
        <p14:creationId xmlns:p14="http://schemas.microsoft.com/office/powerpoint/2010/main" val="1939542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ALLUSION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An </a:t>
            </a:r>
            <a:r>
              <a:rPr lang="en-US" dirty="0"/>
              <a:t>allusion is a figure of speech whereby the author refers to a subject matter such as a place, event, or literary work by way of a passing reference. It is up to the reader to make a connection to the subject being mentioned. </a:t>
            </a:r>
          </a:p>
          <a:p>
            <a:pPr marL="0" indent="0">
              <a:buNone/>
            </a:pPr>
            <a:r>
              <a:rPr lang="en-US" dirty="0"/>
              <a:t>Example: </a:t>
            </a:r>
          </a:p>
          <a:p>
            <a:r>
              <a:rPr lang="en-US" dirty="0"/>
              <a:t>It’s no wonder everyone refers to Mary as another Mother Teresa in the making; she loves to help and care after people everywhere- from the streets to her own friends. </a:t>
            </a:r>
          </a:p>
          <a:p>
            <a:r>
              <a:rPr lang="en-US" dirty="0"/>
              <a:t>In the example the author uses the mention of Mother Teresa to indicate the sort of qualities that Mary has.</a:t>
            </a:r>
          </a:p>
          <a:p>
            <a:endParaRPr lang="en-US" dirty="0"/>
          </a:p>
        </p:txBody>
      </p:sp>
    </p:spTree>
    <p:extLst>
      <p:ext uri="{BB962C8B-B14F-4D97-AF65-F5344CB8AC3E}">
        <p14:creationId xmlns:p14="http://schemas.microsoft.com/office/powerpoint/2010/main" val="2390402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FOIL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a:t>
            </a:r>
            <a:r>
              <a:rPr lang="en-US" dirty="0"/>
              <a:t>foil is another character in a story who contrasts with the main character, usually to highlight one of their attributes. </a:t>
            </a:r>
          </a:p>
          <a:p>
            <a:pPr marL="0" indent="0">
              <a:buNone/>
            </a:pPr>
            <a:r>
              <a:rPr lang="en-US" dirty="0"/>
              <a:t>Example: </a:t>
            </a:r>
          </a:p>
          <a:p>
            <a:r>
              <a:rPr lang="en-US" dirty="0"/>
              <a:t>In the popular book series, Harry Potter, the character of Hogwarts principal </a:t>
            </a:r>
            <a:r>
              <a:rPr lang="en-US" dirty="0" err="1"/>
              <a:t>Albus</a:t>
            </a:r>
            <a:r>
              <a:rPr lang="en-US" dirty="0"/>
              <a:t> Dumbledore, who portrays ‘good’, is constantly shown to believe in the power of true love (of all forms and types) and is portrayed as a strong, benevolent and positive character while the antagonist Lord Voldemort, who depicts the evil and ‘bad’ in the series is constantly shown to mock and disbelieve the sentiment of love and think of it as a foolish indulgence, a trait that is finally his undoing.</a:t>
            </a:r>
          </a:p>
          <a:p>
            <a:endParaRPr lang="en-US" dirty="0"/>
          </a:p>
        </p:txBody>
      </p:sp>
    </p:spTree>
    <p:extLst>
      <p:ext uri="{BB962C8B-B14F-4D97-AF65-F5344CB8AC3E}">
        <p14:creationId xmlns:p14="http://schemas.microsoft.com/office/powerpoint/2010/main" val="40883676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Hyperbole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 </a:t>
            </a:r>
            <a:r>
              <a:rPr lang="en-US" dirty="0"/>
              <a:t>hyperbole is a literary device wherein the author uses specific words and phrases that exaggerate and overemphasize the basic </a:t>
            </a:r>
            <a:r>
              <a:rPr lang="en-US" dirty="0" smtClean="0"/>
              <a:t>meaning </a:t>
            </a:r>
            <a:r>
              <a:rPr lang="en-US" dirty="0"/>
              <a:t>of the statement in order to produce a grander, more noticeable effect. The purpose of hyperbole is to create a larger-than-life effect and overly stress a specific point. </a:t>
            </a:r>
            <a:r>
              <a:rPr lang="en-US" dirty="0" smtClean="0"/>
              <a:t>Sentences usually </a:t>
            </a:r>
            <a:r>
              <a:rPr lang="en-US" dirty="0"/>
              <a:t>convey an action or sentiment that is generally not practically/ realistically possible or plausible but helps emphasize an emotion. </a:t>
            </a:r>
          </a:p>
          <a:p>
            <a:pPr marL="0" indent="0">
              <a:buNone/>
            </a:pPr>
            <a:endParaRPr lang="en-US" dirty="0" smtClean="0"/>
          </a:p>
          <a:p>
            <a:pPr marL="0" indent="0">
              <a:buNone/>
            </a:pPr>
            <a:r>
              <a:rPr lang="en-US" dirty="0" smtClean="0"/>
              <a:t>Example</a:t>
            </a:r>
            <a:r>
              <a:rPr lang="en-US" dirty="0"/>
              <a:t>: </a:t>
            </a:r>
          </a:p>
          <a:p>
            <a:r>
              <a:rPr lang="en-US" dirty="0"/>
              <a:t>“I am so hungry I could eat a horse.”</a:t>
            </a:r>
          </a:p>
          <a:p>
            <a:endParaRPr lang="en-US" dirty="0"/>
          </a:p>
        </p:txBody>
      </p:sp>
    </p:spTree>
    <p:extLst>
      <p:ext uri="{BB962C8B-B14F-4D97-AF65-F5344CB8AC3E}">
        <p14:creationId xmlns:p14="http://schemas.microsoft.com/office/powerpoint/2010/main" val="3979225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IDIOM </a:t>
            </a:r>
            <a:endParaRPr lang="en-US" dirty="0"/>
          </a:p>
        </p:txBody>
      </p:sp>
      <p:sp>
        <p:nvSpPr>
          <p:cNvPr id="3" name="Content Placeholder 2"/>
          <p:cNvSpPr>
            <a:spLocks noGrp="1"/>
          </p:cNvSpPr>
          <p:nvPr>
            <p:ph idx="1"/>
          </p:nvPr>
        </p:nvSpPr>
        <p:spPr/>
        <p:txBody>
          <a:bodyPr/>
          <a:lstStyle/>
          <a:p>
            <a:pPr marL="0" indent="0">
              <a:buNone/>
            </a:pPr>
            <a:r>
              <a:rPr lang="en-US" dirty="0" smtClean="0"/>
              <a:t>A </a:t>
            </a:r>
            <a:r>
              <a:rPr lang="en-US" dirty="0"/>
              <a:t>language, dialect, or style of speaking peculiar to a people.</a:t>
            </a:r>
          </a:p>
          <a:p>
            <a:pPr marL="0" indent="0">
              <a:buNone/>
            </a:pPr>
            <a:r>
              <a:rPr lang="en-US" dirty="0"/>
              <a:t>Example: </a:t>
            </a:r>
            <a:endParaRPr lang="en-US" dirty="0" smtClean="0"/>
          </a:p>
          <a:p>
            <a:r>
              <a:rPr lang="en-US" dirty="0" smtClean="0"/>
              <a:t>People </a:t>
            </a:r>
            <a:r>
              <a:rPr lang="en-US" dirty="0"/>
              <a:t>in the south say, “</a:t>
            </a:r>
            <a:r>
              <a:rPr lang="en-US" dirty="0" err="1"/>
              <a:t>Y’all</a:t>
            </a:r>
            <a:r>
              <a:rPr lang="en-US" dirty="0"/>
              <a:t>,” Teenagers today say, “lit.”</a:t>
            </a:r>
          </a:p>
          <a:p>
            <a:endParaRPr lang="en-US" dirty="0"/>
          </a:p>
        </p:txBody>
      </p:sp>
    </p:spTree>
    <p:extLst>
      <p:ext uri="{BB962C8B-B14F-4D97-AF65-F5344CB8AC3E}">
        <p14:creationId xmlns:p14="http://schemas.microsoft.com/office/powerpoint/2010/main" val="239882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IRONY </a:t>
            </a:r>
            <a:endParaRPr lang="en-US" dirty="0"/>
          </a:p>
        </p:txBody>
      </p:sp>
      <p:sp>
        <p:nvSpPr>
          <p:cNvPr id="3" name="Content Placeholder 2"/>
          <p:cNvSpPr>
            <a:spLocks noGrp="1"/>
          </p:cNvSpPr>
          <p:nvPr>
            <p:ph idx="1"/>
          </p:nvPr>
        </p:nvSpPr>
        <p:spPr>
          <a:xfrm>
            <a:off x="1141412" y="2249486"/>
            <a:ext cx="9905999" cy="4072485"/>
          </a:xfrm>
        </p:spPr>
        <p:txBody>
          <a:bodyPr>
            <a:normAutofit fontScale="92500" lnSpcReduction="20000"/>
          </a:bodyPr>
          <a:lstStyle/>
          <a:p>
            <a:pPr marL="0" indent="0">
              <a:buNone/>
            </a:pPr>
            <a:r>
              <a:rPr lang="en-US" dirty="0" smtClean="0"/>
              <a:t>The </a:t>
            </a:r>
            <a:r>
              <a:rPr lang="en-US" dirty="0"/>
              <a:t>use of irony in literature refers to playing around with words such that the meaning implied by a sentence or word is actually different from the literal meaning. Often irony is used to suggest the stark contrast of the literal meaning being put forth. The deeper, real layer of significance is revealed not by the words themselves but the situation and the context in which they are placed. </a:t>
            </a:r>
          </a:p>
          <a:p>
            <a:pPr marL="0" indent="0">
              <a:buNone/>
            </a:pPr>
            <a:endParaRPr lang="en-US" dirty="0" smtClean="0"/>
          </a:p>
          <a:p>
            <a:pPr marL="0" indent="0">
              <a:buNone/>
            </a:pPr>
            <a:r>
              <a:rPr lang="en-US" dirty="0" smtClean="0"/>
              <a:t>Example</a:t>
            </a:r>
            <a:r>
              <a:rPr lang="en-US" dirty="0"/>
              <a:t>: </a:t>
            </a:r>
          </a:p>
          <a:p>
            <a:r>
              <a:rPr lang="en-US" dirty="0"/>
              <a:t>Writing a sentence such as, “Oh! What fine luck I have!”. The sentence on the surface conveys that the speaker is happy with their luck but actually what they mean is that they are extremely unhappy and dissatisfied with their (bad) luck.</a:t>
            </a:r>
          </a:p>
          <a:p>
            <a:endParaRPr lang="en-US" dirty="0"/>
          </a:p>
        </p:txBody>
      </p:sp>
    </p:spTree>
    <p:extLst>
      <p:ext uri="{BB962C8B-B14F-4D97-AF65-F5344CB8AC3E}">
        <p14:creationId xmlns:p14="http://schemas.microsoft.com/office/powerpoint/2010/main" val="34393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21551"/>
          </a:xfrm>
        </p:spPr>
        <p:txBody>
          <a:bodyPr/>
          <a:lstStyle/>
          <a:p>
            <a:r>
              <a:rPr lang="en-US" dirty="0" smtClean="0"/>
              <a:t>METAPHOR </a:t>
            </a:r>
            <a:endParaRPr lang="en-US" dirty="0"/>
          </a:p>
        </p:txBody>
      </p:sp>
      <p:sp>
        <p:nvSpPr>
          <p:cNvPr id="3" name="Content Placeholder 2"/>
          <p:cNvSpPr>
            <a:spLocks noGrp="1"/>
          </p:cNvSpPr>
          <p:nvPr>
            <p:ph idx="1"/>
          </p:nvPr>
        </p:nvSpPr>
        <p:spPr>
          <a:xfrm>
            <a:off x="1141412" y="1481959"/>
            <a:ext cx="9905999" cy="4966138"/>
          </a:xfrm>
        </p:spPr>
        <p:txBody>
          <a:bodyPr>
            <a:normAutofit fontScale="92500" lnSpcReduction="20000"/>
          </a:bodyPr>
          <a:lstStyle/>
          <a:p>
            <a:pPr marL="0" indent="0">
              <a:buNone/>
            </a:pPr>
            <a:r>
              <a:rPr lang="en-US" dirty="0" smtClean="0"/>
              <a:t>A </a:t>
            </a:r>
            <a:r>
              <a:rPr lang="en-US" dirty="0"/>
              <a:t>metaphor refers to a meaning or identity ascribed to one subject by way of another. In a metaphor, one subject is implied to be another so as to draw a comparison between their similarities and shared traits. The first subject, which is the focus of the sentences is usually compared to the second subject, which is used to convey a degree of meaning that is used to characterize the first. The purpose of using a metaphor is to take an identity or concept that we understand clearly (second subject) and use it to better understand the lesser known element (the first subject). </a:t>
            </a:r>
          </a:p>
          <a:p>
            <a:pPr marL="0" indent="0">
              <a:buNone/>
            </a:pPr>
            <a:endParaRPr lang="en-US" dirty="0" smtClean="0"/>
          </a:p>
          <a:p>
            <a:pPr marL="0" indent="0">
              <a:buNone/>
            </a:pPr>
            <a:r>
              <a:rPr lang="en-US" dirty="0" smtClean="0"/>
              <a:t>Example</a:t>
            </a:r>
            <a:r>
              <a:rPr lang="en-US" dirty="0"/>
              <a:t>: </a:t>
            </a:r>
          </a:p>
          <a:p>
            <a:r>
              <a:rPr lang="en-US" dirty="0"/>
              <a:t>“Henry was a lion on the battlefield”. This sentence suggests that Henry fought so valiantly and bravely that he embodied all the personality traits we attribute to the ferocious animal. This sentence implies immediately that Henry was courageous and fearless, much like the King of the Jungle.</a:t>
            </a:r>
          </a:p>
          <a:p>
            <a:endParaRPr lang="en-US" dirty="0"/>
          </a:p>
        </p:txBody>
      </p:sp>
    </p:spTree>
    <p:extLst>
      <p:ext uri="{BB962C8B-B14F-4D97-AF65-F5344CB8AC3E}">
        <p14:creationId xmlns:p14="http://schemas.microsoft.com/office/powerpoint/2010/main" val="305131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ONOMATOPOEIA </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term ‘onomatopoeia’ refers to words whose very sound is very close to the sound they are meant to depict. In other words, it refers to sound words whose pronunciation to the actual sound they represent.</a:t>
            </a:r>
          </a:p>
          <a:p>
            <a:pPr marL="0" indent="0">
              <a:buNone/>
            </a:pPr>
            <a:endParaRPr lang="en-US" dirty="0" smtClean="0"/>
          </a:p>
          <a:p>
            <a:pPr marL="0" indent="0">
              <a:buNone/>
            </a:pPr>
            <a:r>
              <a:rPr lang="en-US" dirty="0" smtClean="0"/>
              <a:t>Example</a:t>
            </a:r>
            <a:r>
              <a:rPr lang="en-US" dirty="0"/>
              <a:t>: </a:t>
            </a:r>
            <a:endParaRPr lang="en-US" dirty="0" smtClean="0"/>
          </a:p>
          <a:p>
            <a:r>
              <a:rPr lang="en-US" dirty="0" smtClean="0"/>
              <a:t>Words </a:t>
            </a:r>
            <a:r>
              <a:rPr lang="en-US" dirty="0"/>
              <a:t>such as grunt, huff, buzz and snap </a:t>
            </a:r>
          </a:p>
          <a:p>
            <a:endParaRPr lang="en-US" dirty="0"/>
          </a:p>
        </p:txBody>
      </p:sp>
    </p:spTree>
    <p:extLst>
      <p:ext uri="{BB962C8B-B14F-4D97-AF65-F5344CB8AC3E}">
        <p14:creationId xmlns:p14="http://schemas.microsoft.com/office/powerpoint/2010/main" val="26454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PUNS </a:t>
            </a:r>
            <a:endParaRPr lang="en-US" dirty="0"/>
          </a:p>
        </p:txBody>
      </p:sp>
      <p:sp>
        <p:nvSpPr>
          <p:cNvPr id="3" name="Content Placeholder 2"/>
          <p:cNvSpPr>
            <a:spLocks noGrp="1"/>
          </p:cNvSpPr>
          <p:nvPr>
            <p:ph idx="1"/>
          </p:nvPr>
        </p:nvSpPr>
        <p:spPr>
          <a:xfrm>
            <a:off x="1141412" y="1939159"/>
            <a:ext cx="9905999" cy="3852042"/>
          </a:xfrm>
        </p:spPr>
        <p:txBody>
          <a:bodyPr>
            <a:normAutofit lnSpcReduction="10000"/>
          </a:bodyPr>
          <a:lstStyle/>
          <a:p>
            <a:pPr marL="0" indent="0">
              <a:buNone/>
            </a:pPr>
            <a:r>
              <a:rPr lang="en-US" dirty="0" smtClean="0"/>
              <a:t>Puns </a:t>
            </a:r>
            <a:r>
              <a:rPr lang="en-US" dirty="0"/>
              <a:t>are a very popular literary device wherein a word is used in a manner to suggest two or more possible meanings. This is generally done to the effect of creating humor or irony or wryness. Puns can also refer to words that suggest meanings of similar-sounding words. The trick is to make the reader have an “ah!” moment and discover 2 or more meanings. </a:t>
            </a:r>
            <a:endParaRPr lang="en-US" dirty="0" smtClean="0"/>
          </a:p>
          <a:p>
            <a:pPr marL="0" indent="0">
              <a:buNone/>
            </a:pPr>
            <a:endParaRPr lang="en-US" dirty="0" smtClean="0"/>
          </a:p>
          <a:p>
            <a:pPr marL="0" indent="0">
              <a:buNone/>
            </a:pPr>
            <a:r>
              <a:rPr lang="en-US" dirty="0" smtClean="0"/>
              <a:t>Example: </a:t>
            </a:r>
          </a:p>
          <a:p>
            <a:r>
              <a:rPr lang="en-US" dirty="0" smtClean="0"/>
              <a:t>A boiled egg every morning is hard to beat. </a:t>
            </a:r>
          </a:p>
          <a:p>
            <a:pPr marL="0" indent="0">
              <a:buNone/>
            </a:pPr>
            <a:endParaRPr lang="en-US" dirty="0"/>
          </a:p>
          <a:p>
            <a:endParaRPr lang="en-US" dirty="0"/>
          </a:p>
        </p:txBody>
      </p:sp>
    </p:spTree>
    <p:extLst>
      <p:ext uri="{BB962C8B-B14F-4D97-AF65-F5344CB8AC3E}">
        <p14:creationId xmlns:p14="http://schemas.microsoft.com/office/powerpoint/2010/main" val="40772583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3308</TotalTime>
  <Words>1083</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Tw Cen MT</vt:lpstr>
      <vt:lpstr>Circuit</vt:lpstr>
      <vt:lpstr>Literary terms 11-20</vt:lpstr>
      <vt:lpstr>ALLUSION </vt:lpstr>
      <vt:lpstr>FOIL </vt:lpstr>
      <vt:lpstr>Hyperbole </vt:lpstr>
      <vt:lpstr>IDIOM </vt:lpstr>
      <vt:lpstr>IRONY </vt:lpstr>
      <vt:lpstr>METAPHOR </vt:lpstr>
      <vt:lpstr>ONOMATOPOEIA </vt:lpstr>
      <vt:lpstr>PUNS </vt:lpstr>
      <vt:lpstr>REPETITION </vt:lpstr>
      <vt:lpstr>SIMILIES </vt:lpstr>
      <vt:lpstr>LOGOS </vt:lpstr>
      <vt:lpstr>PATHOS </vt:lpstr>
      <vt:lpstr>ETHOS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Literary terms 11-20</dc:title>
  <dc:creator>Stetka, Meghan</dc:creator>
  <cp:lastModifiedBy>Stetka, Meghan</cp:lastModifiedBy>
  <cp:revision>8</cp:revision>
  <cp:lastPrinted>2018-10-26T15:22:37Z</cp:lastPrinted>
  <dcterms:created xsi:type="dcterms:W3CDTF">2018-10-24T14:05:34Z</dcterms:created>
  <dcterms:modified xsi:type="dcterms:W3CDTF">2018-10-26T21:13:52Z</dcterms:modified>
</cp:coreProperties>
</file>